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6" r:id="rId2"/>
    <p:sldId id="261" r:id="rId3"/>
    <p:sldId id="272" r:id="rId4"/>
    <p:sldId id="280" r:id="rId5"/>
    <p:sldId id="279" r:id="rId6"/>
    <p:sldId id="263" r:id="rId7"/>
    <p:sldId id="283" r:id="rId8"/>
    <p:sldId id="284" r:id="rId9"/>
    <p:sldId id="273" r:id="rId10"/>
    <p:sldId id="257" r:id="rId11"/>
    <p:sldId id="258" r:id="rId12"/>
    <p:sldId id="259" r:id="rId13"/>
    <p:sldId id="260" r:id="rId14"/>
    <p:sldId id="265" r:id="rId15"/>
    <p:sldId id="268" r:id="rId16"/>
    <p:sldId id="269" r:id="rId17"/>
    <p:sldId id="270" r:id="rId18"/>
    <p:sldId id="271" r:id="rId19"/>
    <p:sldId id="275" r:id="rId20"/>
    <p:sldId id="278" r:id="rId21"/>
    <p:sldId id="282" r:id="rId22"/>
    <p:sldId id="281" r:id="rId23"/>
    <p:sldId id="274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98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64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work\BioAnalysis\p5_SGsmoothing_ModelFitting\output\20200512_CXP%20ramping_CE%20applied\Bezier\QPSQSYTLFESFSGEK_2.b3.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QPSQSYTLFESFSGEK_2.b3.1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8.8276363997748616E-2"/>
          <c:y val="7.2599551002297966E-2"/>
          <c:w val="0.91102174222831311"/>
          <c:h val="0.88913670087267971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工作表1!$A$2:$A$12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</c:numCache>
            </c:numRef>
          </c:xVal>
          <c:yVal>
            <c:numRef>
              <c:f>工作表1!$B$2:$B$12</c:f>
              <c:numCache>
                <c:formatCode>General</c:formatCode>
                <c:ptCount val="11"/>
                <c:pt idx="0">
                  <c:v>378937</c:v>
                </c:pt>
                <c:pt idx="1">
                  <c:v>380265</c:v>
                </c:pt>
                <c:pt idx="2">
                  <c:v>463141</c:v>
                </c:pt>
                <c:pt idx="3">
                  <c:v>601704</c:v>
                </c:pt>
                <c:pt idx="4">
                  <c:v>603016</c:v>
                </c:pt>
                <c:pt idx="5">
                  <c:v>488462</c:v>
                </c:pt>
                <c:pt idx="6">
                  <c:v>367598</c:v>
                </c:pt>
                <c:pt idx="7">
                  <c:v>308911</c:v>
                </c:pt>
                <c:pt idx="8">
                  <c:v>344997</c:v>
                </c:pt>
                <c:pt idx="9">
                  <c:v>336578</c:v>
                </c:pt>
                <c:pt idx="10">
                  <c:v>385717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34F-4A6A-B934-E8EF874D6B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2346608"/>
        <c:axId val="1972348272"/>
      </c:scatterChart>
      <c:valAx>
        <c:axId val="1972346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72348272"/>
        <c:crosses val="autoZero"/>
        <c:crossBetween val="midCat"/>
      </c:valAx>
      <c:valAx>
        <c:axId val="1972348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72346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87213-9531-49FF-9C48-1728F1433228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034C2-ED65-435D-8C86-0186D03547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170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034C2-ED65-435D-8C86-0186D035473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380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034C2-ED65-435D-8C86-0186D035473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8423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034C2-ED65-435D-8C86-0186D035473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400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203B5-ED66-4AA8-A217-8332C03A5AA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848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034C2-ED65-435D-8C86-0186D035473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908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15AA5-1F2F-4E1D-A9B4-BF10717784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49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0522-C5DC-43D0-AFDF-5360B1C34B3F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9F451-5CE8-4F80-A3CD-23F097B9C5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15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0522-C5DC-43D0-AFDF-5360B1C34B3F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9F451-5CE8-4F80-A3CD-23F097B9C5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012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0522-C5DC-43D0-AFDF-5360B1C34B3F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9F451-5CE8-4F80-A3CD-23F097B9C5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28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0522-C5DC-43D0-AFDF-5360B1C34B3F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9F451-5CE8-4F80-A3CD-23F097B9C5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906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0522-C5DC-43D0-AFDF-5360B1C34B3F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9F451-5CE8-4F80-A3CD-23F097B9C5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730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0522-C5DC-43D0-AFDF-5360B1C34B3F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9F451-5CE8-4F80-A3CD-23F097B9C5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79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0522-C5DC-43D0-AFDF-5360B1C34B3F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9F451-5CE8-4F80-A3CD-23F097B9C5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04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0522-C5DC-43D0-AFDF-5360B1C34B3F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9F451-5CE8-4F80-A3CD-23F097B9C5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555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0522-C5DC-43D0-AFDF-5360B1C34B3F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9F451-5CE8-4F80-A3CD-23F097B9C5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93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0522-C5DC-43D0-AFDF-5360B1C34B3F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9F451-5CE8-4F80-A3CD-23F097B9C5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43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0522-C5DC-43D0-AFDF-5360B1C34B3F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9F451-5CE8-4F80-A3CD-23F097B9C5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06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F0522-C5DC-43D0-AFDF-5360B1C34B3F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9F451-5CE8-4F80-A3CD-23F097B9C5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484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Progress Report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Chen, </a:t>
            </a:r>
            <a:r>
              <a:rPr lang="en-US" altLang="zh-TW" dirty="0" err="1" smtClean="0"/>
              <a:t>Chien</a:t>
            </a:r>
            <a:r>
              <a:rPr lang="en-US" altLang="zh-TW" dirty="0" smtClean="0"/>
              <a:t>-Hua</a:t>
            </a:r>
          </a:p>
          <a:p>
            <a:r>
              <a:rPr lang="zh-TW" altLang="en-US" dirty="0" smtClean="0"/>
              <a:t>陳芊樺</a:t>
            </a:r>
            <a:endParaRPr lang="en-US" altLang="zh-TW" dirty="0"/>
          </a:p>
          <a:p>
            <a:r>
              <a:rPr lang="en-US" altLang="zh-TW" dirty="0" smtClean="0"/>
              <a:t>July </a:t>
            </a:r>
            <a:r>
              <a:rPr lang="en-US" altLang="zh-TW" dirty="0"/>
              <a:t>2</a:t>
            </a:r>
            <a:r>
              <a:rPr lang="en-US" altLang="zh-TW" dirty="0" smtClean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97569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22852" y="0"/>
            <a:ext cx="7568977" cy="1325563"/>
          </a:xfrm>
        </p:spPr>
        <p:txBody>
          <a:bodyPr/>
          <a:lstStyle/>
          <a:p>
            <a:r>
              <a:rPr lang="en-US" altLang="zh-TW" dirty="0" smtClean="0"/>
              <a:t>Cubic </a:t>
            </a:r>
            <a:r>
              <a:rPr lang="en-US" altLang="zh-TW" dirty="0" err="1" smtClean="0"/>
              <a:t>Bézier</a:t>
            </a:r>
            <a:r>
              <a:rPr lang="en-US" altLang="zh-TW" dirty="0" smtClean="0"/>
              <a:t> Curve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63" y="4479352"/>
            <a:ext cx="3060757" cy="195874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10875" y="1107751"/>
                <a:ext cx="9916561" cy="4832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800" dirty="0" smtClean="0"/>
                  <a:t>Used for sketching </a:t>
                </a:r>
                <a:r>
                  <a:rPr lang="en-US" altLang="zh-TW" sz="2800" dirty="0" smtClean="0">
                    <a:solidFill>
                      <a:srgbClr val="FF0000"/>
                    </a:solidFill>
                  </a:rPr>
                  <a:t>smooth line </a:t>
                </a:r>
                <a:r>
                  <a:rPr lang="en-US" altLang="zh-TW" sz="2800" dirty="0" smtClean="0"/>
                  <a:t>of scatter plot in </a:t>
                </a:r>
                <a:r>
                  <a:rPr lang="en-US" altLang="zh-TW" sz="2800" dirty="0"/>
                  <a:t>Microsoft Excel. </a:t>
                </a:r>
                <a:endParaRPr lang="en-US" altLang="zh-TW" sz="28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8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8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800" dirty="0" smtClean="0"/>
                  <a:t>Need 4 points (P</a:t>
                </a:r>
                <a:r>
                  <a:rPr lang="en-US" altLang="zh-TW" sz="2800" baseline="-25000" dirty="0" smtClean="0"/>
                  <a:t>0</a:t>
                </a:r>
                <a:r>
                  <a:rPr lang="en-US" altLang="zh-TW" sz="2800" dirty="0" smtClean="0"/>
                  <a:t>,</a:t>
                </a:r>
                <a:r>
                  <a:rPr lang="zh-TW" altLang="en-US" sz="2800" dirty="0"/>
                  <a:t> </a:t>
                </a:r>
                <a:r>
                  <a:rPr lang="en-US" altLang="zh-TW" sz="2800" dirty="0" smtClean="0"/>
                  <a:t>P</a:t>
                </a:r>
                <a:r>
                  <a:rPr lang="en-US" altLang="zh-TW" sz="2800" baseline="-25000" dirty="0" smtClean="0"/>
                  <a:t>1</a:t>
                </a:r>
                <a:r>
                  <a:rPr lang="en-US" altLang="zh-TW" sz="2800" dirty="0" smtClean="0"/>
                  <a:t>, P</a:t>
                </a:r>
                <a:r>
                  <a:rPr lang="en-US" altLang="zh-TW" sz="2800" baseline="-25000" dirty="0" smtClean="0"/>
                  <a:t>2</a:t>
                </a:r>
                <a:r>
                  <a:rPr lang="en-US" altLang="zh-TW" sz="2800" dirty="0" smtClean="0"/>
                  <a:t>, P</a:t>
                </a:r>
                <a:r>
                  <a:rPr lang="en-US" altLang="zh-TW" sz="2800" baseline="-25000" dirty="0" smtClean="0"/>
                  <a:t>3</a:t>
                </a:r>
                <a:r>
                  <a:rPr lang="en-US" altLang="zh-TW" sz="2800" dirty="0" smtClean="0"/>
                  <a:t>)</a:t>
                </a:r>
              </a:p>
              <a:p>
                <a:endParaRPr lang="en-US" altLang="zh-TW" sz="2800" dirty="0" smtClean="0"/>
              </a:p>
              <a:p>
                <a:endParaRPr lang="en-US" altLang="zh-TW" sz="2800" dirty="0"/>
              </a:p>
              <a:p>
                <a:endParaRPr lang="en-US" altLang="zh-TW" sz="2800" dirty="0" smtClean="0"/>
              </a:p>
              <a:p>
                <a:endParaRPr lang="en-US" altLang="zh-TW" sz="28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800" dirty="0" smtClean="0"/>
                  <a:t>B(t) = (1-t)</a:t>
                </a:r>
                <a:r>
                  <a:rPr lang="en-US" altLang="zh-TW" sz="2800" baseline="30000" dirty="0" smtClean="0"/>
                  <a:t>3</a:t>
                </a:r>
                <a:r>
                  <a:rPr lang="en-US" altLang="zh-TW" sz="2800" dirty="0" smtClean="0"/>
                  <a:t>P</a:t>
                </a:r>
                <a:r>
                  <a:rPr lang="en-US" altLang="zh-TW" sz="2800" baseline="-25000" dirty="0" smtClean="0"/>
                  <a:t>0</a:t>
                </a:r>
                <a:r>
                  <a:rPr lang="en-US" altLang="zh-TW" sz="2800" dirty="0" smtClean="0"/>
                  <a:t> + 3t(1-t)</a:t>
                </a:r>
                <a:r>
                  <a:rPr lang="en-US" altLang="zh-TW" sz="2800" baseline="30000" dirty="0" smtClean="0"/>
                  <a:t>2</a:t>
                </a:r>
                <a:r>
                  <a:rPr lang="en-US" altLang="zh-TW" sz="2800" dirty="0" smtClean="0"/>
                  <a:t>P</a:t>
                </a:r>
                <a:r>
                  <a:rPr lang="en-US" altLang="zh-TW" sz="2800" baseline="-25000" dirty="0" smtClean="0"/>
                  <a:t>1</a:t>
                </a:r>
                <a:r>
                  <a:rPr lang="en-US" altLang="zh-TW" sz="2800" dirty="0" smtClean="0"/>
                  <a:t> + 3t</a:t>
                </a:r>
                <a:r>
                  <a:rPr lang="en-US" altLang="zh-TW" sz="2800" baseline="30000" dirty="0" smtClean="0"/>
                  <a:t>2</a:t>
                </a:r>
                <a:r>
                  <a:rPr lang="en-US" altLang="zh-TW" sz="2800" dirty="0" smtClean="0"/>
                  <a:t>(1-t)P</a:t>
                </a:r>
                <a:r>
                  <a:rPr lang="en-US" altLang="zh-TW" sz="2800" baseline="-25000" dirty="0" smtClean="0"/>
                  <a:t>2</a:t>
                </a:r>
                <a:r>
                  <a:rPr lang="en-US" altLang="zh-TW" sz="2800" dirty="0" smtClean="0"/>
                  <a:t> + t</a:t>
                </a:r>
                <a:r>
                  <a:rPr lang="en-US" altLang="zh-TW" sz="2800" baseline="30000" dirty="0" smtClean="0"/>
                  <a:t>3</a:t>
                </a:r>
                <a:r>
                  <a:rPr lang="en-US" altLang="zh-TW" sz="2800" dirty="0" smtClean="0"/>
                  <a:t>P</a:t>
                </a:r>
                <a:r>
                  <a:rPr lang="en-US" altLang="zh-TW" sz="2800" baseline="-25000" dirty="0" smtClean="0"/>
                  <a:t>3</a:t>
                </a:r>
                <a:r>
                  <a:rPr lang="en-US" altLang="zh-TW" sz="2800" dirty="0" smtClean="0"/>
                  <a:t>    ; t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TW" sz="2800" dirty="0" smtClean="0"/>
                  <a:t>[0, 1]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75" y="1107751"/>
                <a:ext cx="9916561" cy="4832092"/>
              </a:xfrm>
              <a:prstGeom prst="rect">
                <a:avLst/>
              </a:prstGeom>
              <a:blipFill>
                <a:blip r:embed="rId3"/>
                <a:stretch>
                  <a:fillRect l="-1106" t="-1263" r="-3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8820163" y="6396772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start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1461987" y="639677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end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83" y="1688527"/>
            <a:ext cx="3882513" cy="279082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9542037" y="1605280"/>
            <a:ext cx="184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empirical method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7096760" y="2702560"/>
            <a:ext cx="55880" cy="711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>
            <a:stCxn id="3" idx="2"/>
          </p:cNvCxnSpPr>
          <p:nvPr/>
        </p:nvCxnSpPr>
        <p:spPr>
          <a:xfrm flipH="1">
            <a:off x="7152640" y="1974612"/>
            <a:ext cx="3312118" cy="7279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73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3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250" y="1296807"/>
            <a:ext cx="7917273" cy="4788578"/>
          </a:xfrm>
          <a:prstGeom prst="rect">
            <a:avLst/>
          </a:prstGeom>
        </p:spPr>
      </p:pic>
      <p:sp>
        <p:nvSpPr>
          <p:cNvPr id="28" name="橢圓 27"/>
          <p:cNvSpPr/>
          <p:nvPr/>
        </p:nvSpPr>
        <p:spPr>
          <a:xfrm>
            <a:off x="5931672" y="3605813"/>
            <a:ext cx="97366" cy="973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5767984" y="4423087"/>
            <a:ext cx="97366" cy="973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/>
          <p:cNvCxnSpPr/>
          <p:nvPr/>
        </p:nvCxnSpPr>
        <p:spPr>
          <a:xfrm flipH="1" flipV="1">
            <a:off x="4985597" y="3086736"/>
            <a:ext cx="1217083" cy="47942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4735270" y="29970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zh-TW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355453" y="438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zh-TW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125018" y="34750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lang="zh-TW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728832" y="38279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lang="zh-TW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弧形 15"/>
          <p:cNvSpPr/>
          <p:nvPr/>
        </p:nvSpPr>
        <p:spPr>
          <a:xfrm>
            <a:off x="4877427" y="3034824"/>
            <a:ext cx="319057" cy="184666"/>
          </a:xfrm>
          <a:prstGeom prst="arc">
            <a:avLst>
              <a:gd name="adj1" fmla="val 14920738"/>
              <a:gd name="adj2" fmla="val 182266"/>
            </a:avLst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036955" y="2711274"/>
                <a:ext cx="235388" cy="32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sz="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zh-TW" altLang="en-US" sz="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955" y="2711274"/>
                <a:ext cx="235388" cy="323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弧形 18"/>
          <p:cNvSpPr/>
          <p:nvPr/>
        </p:nvSpPr>
        <p:spPr>
          <a:xfrm>
            <a:off x="5497610" y="4343186"/>
            <a:ext cx="319057" cy="184666"/>
          </a:xfrm>
          <a:prstGeom prst="arc">
            <a:avLst>
              <a:gd name="adj1" fmla="val 14920738"/>
              <a:gd name="adj2" fmla="val 182266"/>
            </a:avLst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cxnSp>
        <p:nvCxnSpPr>
          <p:cNvPr id="20" name="直線接點 19"/>
          <p:cNvCxnSpPr/>
          <p:nvPr/>
        </p:nvCxnSpPr>
        <p:spPr>
          <a:xfrm flipH="1">
            <a:off x="5594139" y="3921942"/>
            <a:ext cx="1163108" cy="48443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弧形 21"/>
          <p:cNvSpPr/>
          <p:nvPr/>
        </p:nvSpPr>
        <p:spPr>
          <a:xfrm rot="18207741">
            <a:off x="6493661" y="3887828"/>
            <a:ext cx="319057" cy="184666"/>
          </a:xfrm>
          <a:prstGeom prst="arc">
            <a:avLst>
              <a:gd name="adj1" fmla="val 14920738"/>
              <a:gd name="adj2" fmla="val 182266"/>
            </a:avLst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521299" y="3517947"/>
                <a:ext cx="235388" cy="32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sz="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zh-TW" altLang="en-US" sz="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299" y="3517947"/>
                <a:ext cx="235388" cy="323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弧形 24"/>
          <p:cNvSpPr/>
          <p:nvPr/>
        </p:nvSpPr>
        <p:spPr>
          <a:xfrm rot="18207741">
            <a:off x="5911262" y="3566708"/>
            <a:ext cx="319057" cy="184666"/>
          </a:xfrm>
          <a:prstGeom prst="arc">
            <a:avLst>
              <a:gd name="adj1" fmla="val 14920738"/>
              <a:gd name="adj2" fmla="val 182266"/>
            </a:avLst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29" name="標題 1"/>
          <p:cNvSpPr>
            <a:spLocks noGrp="1"/>
          </p:cNvSpPr>
          <p:nvPr>
            <p:ph type="title"/>
          </p:nvPr>
        </p:nvSpPr>
        <p:spPr>
          <a:xfrm>
            <a:off x="4468392" y="-109201"/>
            <a:ext cx="7568977" cy="1325563"/>
          </a:xfrm>
        </p:spPr>
        <p:txBody>
          <a:bodyPr/>
          <a:lstStyle/>
          <a:p>
            <a:r>
              <a:rPr lang="en-US" altLang="zh-TW" dirty="0"/>
              <a:t>interpolation</a:t>
            </a:r>
            <a:endParaRPr lang="zh-TW" altLang="en-US" dirty="0"/>
          </a:p>
        </p:txBody>
      </p:sp>
      <p:sp>
        <p:nvSpPr>
          <p:cNvPr id="31" name="手繪多邊形 30"/>
          <p:cNvSpPr/>
          <p:nvPr/>
        </p:nvSpPr>
        <p:spPr>
          <a:xfrm>
            <a:off x="5597780" y="3570971"/>
            <a:ext cx="592144" cy="841893"/>
          </a:xfrm>
          <a:custGeom>
            <a:avLst/>
            <a:gdLst>
              <a:gd name="connsiteX0" fmla="*/ 0 w 592144"/>
              <a:gd name="connsiteY0" fmla="*/ 841893 h 841893"/>
              <a:gd name="connsiteX1" fmla="*/ 80563 w 592144"/>
              <a:gd name="connsiteY1" fmla="*/ 761329 h 841893"/>
              <a:gd name="connsiteX2" fmla="*/ 173212 w 592144"/>
              <a:gd name="connsiteY2" fmla="*/ 499496 h 841893"/>
              <a:gd name="connsiteX3" fmla="*/ 261832 w 592144"/>
              <a:gd name="connsiteY3" fmla="*/ 322256 h 841893"/>
              <a:gd name="connsiteX4" fmla="*/ 422960 w 592144"/>
              <a:gd name="connsiteY4" fmla="*/ 84593 h 841893"/>
              <a:gd name="connsiteX5" fmla="*/ 592144 w 592144"/>
              <a:gd name="connsiteY5" fmla="*/ 0 h 84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144" h="841893">
                <a:moveTo>
                  <a:pt x="0" y="841893"/>
                </a:moveTo>
                <a:cubicBezTo>
                  <a:pt x="25847" y="830144"/>
                  <a:pt x="51694" y="818395"/>
                  <a:pt x="80563" y="761329"/>
                </a:cubicBezTo>
                <a:cubicBezTo>
                  <a:pt x="109432" y="704263"/>
                  <a:pt x="143001" y="572675"/>
                  <a:pt x="173212" y="499496"/>
                </a:cubicBezTo>
                <a:cubicBezTo>
                  <a:pt x="203423" y="426317"/>
                  <a:pt x="220207" y="391406"/>
                  <a:pt x="261832" y="322256"/>
                </a:cubicBezTo>
                <a:cubicBezTo>
                  <a:pt x="303457" y="253106"/>
                  <a:pt x="367908" y="138302"/>
                  <a:pt x="422960" y="84593"/>
                </a:cubicBezTo>
                <a:cubicBezTo>
                  <a:pt x="478012" y="30884"/>
                  <a:pt x="535078" y="15442"/>
                  <a:pt x="592144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866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16" grpId="0" animBg="1"/>
      <p:bldP spid="16" grpId="1" animBg="1"/>
      <p:bldP spid="17" grpId="0"/>
      <p:bldP spid="17" grpId="1"/>
      <p:bldP spid="19" grpId="0" animBg="1"/>
      <p:bldP spid="19" grpId="1" animBg="1"/>
      <p:bldP spid="22" grpId="0" animBg="1"/>
      <p:bldP spid="22" grpId="1" animBg="1"/>
      <p:bldP spid="23" grpId="0"/>
      <p:bldP spid="23" grpId="1"/>
      <p:bldP spid="25" grpId="0" animBg="1"/>
      <p:bldP spid="25" grpId="1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714" y="1439544"/>
            <a:ext cx="7515285" cy="4542573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891812" y="-50800"/>
            <a:ext cx="7568977" cy="1325563"/>
          </a:xfrm>
        </p:spPr>
        <p:txBody>
          <a:bodyPr/>
          <a:lstStyle/>
          <a:p>
            <a:r>
              <a:rPr lang="en-US" altLang="zh-TW" dirty="0" smtClean="0"/>
              <a:t>Cubic </a:t>
            </a:r>
            <a:r>
              <a:rPr lang="en-US" altLang="zh-TW" dirty="0" err="1" smtClean="0"/>
              <a:t>Bézier</a:t>
            </a:r>
            <a:r>
              <a:rPr lang="en-US" altLang="zh-TW" dirty="0" smtClean="0"/>
              <a:t> Curve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075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9280" y="-129328"/>
            <a:ext cx="11192933" cy="1325563"/>
          </a:xfrm>
        </p:spPr>
        <p:txBody>
          <a:bodyPr/>
          <a:lstStyle/>
          <a:p>
            <a:r>
              <a:rPr lang="en-US" altLang="zh-TW" dirty="0" smtClean="0"/>
              <a:t>Comparison b/t </a:t>
            </a:r>
            <a:r>
              <a:rPr lang="en-US" altLang="zh-TW" b="1" dirty="0" smtClean="0"/>
              <a:t>Cubic </a:t>
            </a:r>
            <a:r>
              <a:rPr lang="en-US" altLang="zh-TW" b="1" dirty="0" err="1"/>
              <a:t>Bézier</a:t>
            </a:r>
            <a:r>
              <a:rPr lang="en-US" altLang="zh-TW" b="1" dirty="0" smtClean="0"/>
              <a:t>  </a:t>
            </a:r>
            <a:r>
              <a:rPr lang="en-US" altLang="zh-TW" b="1" dirty="0"/>
              <a:t>&amp;  Microsoft </a:t>
            </a:r>
            <a:r>
              <a:rPr lang="en-US" altLang="zh-TW" b="1" dirty="0" smtClean="0"/>
              <a:t>Excel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7" y="1874520"/>
            <a:ext cx="5632706" cy="3474720"/>
          </a:xfrm>
          <a:prstGeom prst="rect">
            <a:avLst/>
          </a:prstGeom>
        </p:spPr>
      </p:pic>
      <p:graphicFrame>
        <p:nvGraphicFramePr>
          <p:cNvPr id="5" name="圖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0797462"/>
              </p:ext>
            </p:extLst>
          </p:nvPr>
        </p:nvGraphicFramePr>
        <p:xfrm>
          <a:off x="6817361" y="1315720"/>
          <a:ext cx="5353143" cy="6085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1442720" y="5349240"/>
            <a:ext cx="2465740" cy="584775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Dot"/>
          </a:ln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Bell MT" panose="02020503060305020303" pitchFamily="18" charset="0"/>
              </a:rPr>
              <a:t>Cubic </a:t>
            </a:r>
            <a:r>
              <a:rPr lang="en-US" altLang="zh-TW" sz="3200" b="1" dirty="0" err="1" smtClean="0">
                <a:latin typeface="Bell MT" panose="02020503060305020303" pitchFamily="18" charset="0"/>
              </a:rPr>
              <a:t>Bézier</a:t>
            </a:r>
            <a:endParaRPr lang="zh-TW" altLang="en-US" sz="3200" dirty="0">
              <a:latin typeface="Bell MT" panose="02020503060305020303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413814" y="5349239"/>
            <a:ext cx="3057632" cy="584775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Dot"/>
          </a:ln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Bell MT" panose="02020503060305020303" pitchFamily="18" charset="0"/>
              </a:rPr>
              <a:t>Microsoft Excel</a:t>
            </a:r>
            <a:endParaRPr lang="zh-TW" altLang="en-US" sz="3200" dirty="0">
              <a:latin typeface="Bell MT" panose="02020503060305020303" pitchFamily="18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5384800" y="3850640"/>
            <a:ext cx="1095473" cy="0"/>
          </a:xfrm>
          <a:prstGeom prst="straightConnector1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0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00350" y="-149225"/>
            <a:ext cx="10750550" cy="1325563"/>
          </a:xfrm>
        </p:spPr>
        <p:txBody>
          <a:bodyPr/>
          <a:lstStyle/>
          <a:p>
            <a:r>
              <a:rPr lang="en-US" altLang="zh-TW" dirty="0" smtClean="0"/>
              <a:t>Established Packages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2248" y="186883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Data</a:t>
            </a:r>
            <a:endParaRPr lang="zh-TW" altLang="en-US" dirty="0"/>
          </a:p>
        </p:txBody>
      </p:sp>
      <p:cxnSp>
        <p:nvCxnSpPr>
          <p:cNvPr id="6" name="直線單箭頭接點 5"/>
          <p:cNvCxnSpPr>
            <a:stCxn id="4" idx="3"/>
            <a:endCxn id="7" idx="1"/>
          </p:cNvCxnSpPr>
          <p:nvPr/>
        </p:nvCxnSpPr>
        <p:spPr>
          <a:xfrm>
            <a:off x="1098548" y="2053501"/>
            <a:ext cx="47307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1571625" y="1176338"/>
            <a:ext cx="45743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u="sng" dirty="0" smtClean="0"/>
              <a:t>Optimal Parameter (DP, EP, CE, CXP) Estimation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Regression (n Points, m Degree)</a:t>
            </a:r>
          </a:p>
          <a:p>
            <a:pPr marL="342900" indent="-342900">
              <a:buAutoNum type="arabicPeriod"/>
            </a:pPr>
            <a:r>
              <a:rPr lang="en-US" altLang="zh-TW" dirty="0" err="1" smtClean="0"/>
              <a:t>Bézier</a:t>
            </a:r>
            <a:r>
              <a:rPr lang="en-US" altLang="zh-TW" dirty="0" smtClean="0"/>
              <a:t> Curve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SG smoothing</a:t>
            </a:r>
          </a:p>
          <a:p>
            <a:pPr marL="342900" indent="-342900">
              <a:buFontTx/>
              <a:buAutoNum type="arabicPeriod"/>
            </a:pPr>
            <a:r>
              <a:rPr lang="en-US" altLang="zh-TW" dirty="0" smtClean="0"/>
              <a:t>SG smoothing + </a:t>
            </a:r>
            <a:r>
              <a:rPr lang="en-US" altLang="zh-TW" dirty="0" err="1"/>
              <a:t>Bézier</a:t>
            </a:r>
            <a:r>
              <a:rPr lang="en-US" altLang="zh-TW" dirty="0"/>
              <a:t> Curve</a:t>
            </a:r>
          </a:p>
          <a:p>
            <a:pPr marL="342900" indent="-342900">
              <a:buAutoNum type="arabicPeriod"/>
            </a:pP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5941166" y="2016730"/>
            <a:ext cx="713634" cy="139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746567" y="1591836"/>
            <a:ext cx="2232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u="sng" dirty="0" smtClean="0"/>
              <a:t>Accuracy Calculation :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Difference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MSE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9237135" y="1993215"/>
            <a:ext cx="5418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088881" y="1808549"/>
            <a:ext cx="26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Summary Table</a:t>
            </a:r>
            <a:endParaRPr lang="zh-TW" altLang="en-US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75" y="2791064"/>
            <a:ext cx="2402224" cy="168319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23" y="4637617"/>
            <a:ext cx="2188568" cy="16256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48" y="2791064"/>
            <a:ext cx="2255242" cy="1628116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973" y="4577292"/>
            <a:ext cx="2402224" cy="174625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35" y="2810093"/>
            <a:ext cx="1640844" cy="1640844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35" y="4568825"/>
            <a:ext cx="1667510" cy="166751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8767" y="2316381"/>
            <a:ext cx="2933510" cy="388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3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00867" y="-92452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Results - </a:t>
            </a:r>
            <a:r>
              <a:rPr lang="en-US" altLang="zh-TW" dirty="0"/>
              <a:t>Prediction ability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91546" y="1698854"/>
            <a:ext cx="9735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	CE        &gt;           CXP</a:t>
            </a:r>
            <a:r>
              <a:rPr lang="zh-TW" altLang="en-US" sz="2800" dirty="0" smtClean="0"/>
              <a:t>             </a:t>
            </a:r>
            <a:r>
              <a:rPr lang="en-US" altLang="zh-TW" sz="2800" dirty="0" smtClean="0"/>
              <a:t>&gt;&gt;</a:t>
            </a:r>
            <a:r>
              <a:rPr lang="zh-TW" altLang="en-US" sz="2800" dirty="0" smtClean="0"/>
              <a:t>               </a:t>
            </a:r>
            <a:r>
              <a:rPr lang="en-US" altLang="zh-TW" sz="2800" dirty="0" smtClean="0"/>
              <a:t>DP               &gt;               EP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67" y="2717801"/>
            <a:ext cx="2582338" cy="25823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96" y="2749120"/>
            <a:ext cx="2624383" cy="26243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79145" y="3743125"/>
            <a:ext cx="14841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/>
              <a:t>&gt;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5875238" y="3743125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&gt;</a:t>
            </a:r>
            <a:endParaRPr lang="zh-TW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8796732" y="3743125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&gt;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68" y="2626782"/>
            <a:ext cx="2594264" cy="274672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226" y="2717801"/>
            <a:ext cx="2485471" cy="267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5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37827" y="-303463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Results - </a:t>
            </a:r>
            <a:r>
              <a:rPr lang="en-US" altLang="zh-TW" dirty="0"/>
              <a:t>Ramping vs Descend </a:t>
            </a:r>
            <a:r>
              <a:rPr lang="en-US" altLang="zh-TW" dirty="0" smtClean="0"/>
              <a:t>Ramping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925" y="1443149"/>
            <a:ext cx="3322835" cy="225123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227" y="1467522"/>
            <a:ext cx="3321311" cy="22127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925" y="4103248"/>
            <a:ext cx="3322835" cy="222518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227" y="4084287"/>
            <a:ext cx="3321311" cy="2212791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259080" y="1362451"/>
            <a:ext cx="10033000" cy="442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259080" y="3879581"/>
            <a:ext cx="10033000" cy="2439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 flipV="1">
            <a:off x="1543121" y="808078"/>
            <a:ext cx="1693" cy="563844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H="1" flipV="1">
            <a:off x="5988121" y="808078"/>
            <a:ext cx="1693" cy="563844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335532" y="4775183"/>
            <a:ext cx="1149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 smtClean="0"/>
              <a:t>CXP</a:t>
            </a:r>
            <a:endParaRPr lang="zh-TW" altLang="en-US" sz="4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80759" y="2207730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 smtClean="0"/>
              <a:t>CE</a:t>
            </a:r>
            <a:endParaRPr lang="zh-TW" altLang="en-US" sz="48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440082" y="586202"/>
            <a:ext cx="2766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 smtClean="0"/>
              <a:t>Difference</a:t>
            </a:r>
            <a:endParaRPr lang="zh-TW" altLang="en-US" sz="48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7403242" y="581940"/>
            <a:ext cx="1293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 smtClean="0"/>
              <a:t>MSE</a:t>
            </a:r>
            <a:endParaRPr lang="zh-TW" altLang="en-US" sz="4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79638" y="3509714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5-&gt;10-&gt;15-&gt;20…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028614" y="3545970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55-&gt;50-&gt;45-&gt;40…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12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37827" y="-303463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Results – Optimal Parameter applied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259080" y="1362451"/>
            <a:ext cx="10033000" cy="442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259080" y="3879581"/>
            <a:ext cx="10033000" cy="2439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 flipV="1">
            <a:off x="1543121" y="808078"/>
            <a:ext cx="1693" cy="563844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H="1" flipV="1">
            <a:off x="5988121" y="808078"/>
            <a:ext cx="1693" cy="563844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335532" y="4775183"/>
            <a:ext cx="1149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 smtClean="0"/>
              <a:t>CXP</a:t>
            </a:r>
            <a:endParaRPr lang="zh-TW" altLang="en-US" sz="4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80759" y="2207730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 smtClean="0"/>
              <a:t>CE</a:t>
            </a:r>
            <a:endParaRPr lang="zh-TW" altLang="en-US" sz="48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440082" y="586202"/>
            <a:ext cx="2766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 smtClean="0"/>
              <a:t>Difference</a:t>
            </a:r>
            <a:endParaRPr lang="zh-TW" altLang="en-US" sz="48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7403242" y="581940"/>
            <a:ext cx="1293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 smtClean="0"/>
              <a:t>MSE</a:t>
            </a:r>
            <a:endParaRPr lang="zh-TW" altLang="en-US" sz="4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01" y="1412937"/>
            <a:ext cx="3708059" cy="24423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836" y="1386598"/>
            <a:ext cx="3661731" cy="248083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414" y="3946137"/>
            <a:ext cx="3666107" cy="245822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39" y="3923701"/>
            <a:ext cx="3722728" cy="2492983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4018280" y="4886960"/>
            <a:ext cx="1356360" cy="1640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8458139" y="4947920"/>
            <a:ext cx="1356360" cy="1640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00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37827" y="-303463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Results – Optimal Parameter applied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259080" y="1362451"/>
            <a:ext cx="10033000" cy="442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259080" y="3879581"/>
            <a:ext cx="10033000" cy="2439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 flipV="1">
            <a:off x="1543121" y="808078"/>
            <a:ext cx="1693" cy="563844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H="1" flipV="1">
            <a:off x="5988121" y="808078"/>
            <a:ext cx="1693" cy="563844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419230" y="4795503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 smtClean="0"/>
              <a:t>EP</a:t>
            </a:r>
            <a:endParaRPr lang="zh-TW" altLang="en-US" sz="4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80759" y="2207730"/>
            <a:ext cx="880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 smtClean="0"/>
              <a:t>DP</a:t>
            </a:r>
            <a:endParaRPr lang="zh-TW" altLang="en-US" sz="48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440082" y="586202"/>
            <a:ext cx="2766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 smtClean="0"/>
              <a:t>Difference</a:t>
            </a:r>
            <a:endParaRPr lang="zh-TW" altLang="en-US" sz="48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7403242" y="581940"/>
            <a:ext cx="1293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 smtClean="0"/>
              <a:t>MSE</a:t>
            </a:r>
            <a:endParaRPr lang="zh-TW" altLang="en-US" sz="4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69" y="1478280"/>
            <a:ext cx="3581211" cy="240130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6" y="1412937"/>
            <a:ext cx="3777531" cy="250393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31" y="3929903"/>
            <a:ext cx="3608877" cy="240437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450" y="3933688"/>
            <a:ext cx="3740966" cy="2492382"/>
          </a:xfrm>
          <a:prstGeom prst="rect">
            <a:avLst/>
          </a:prstGeom>
        </p:spPr>
      </p:pic>
      <p:sp>
        <p:nvSpPr>
          <p:cNvPr id="12" name="橢圓 11"/>
          <p:cNvSpPr/>
          <p:nvPr/>
        </p:nvSpPr>
        <p:spPr>
          <a:xfrm>
            <a:off x="4048760" y="2448560"/>
            <a:ext cx="1356360" cy="1640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8458461" y="2311331"/>
            <a:ext cx="1356360" cy="1640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26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3888480" y="1018484"/>
            <a:ext cx="1296143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m/z calculation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3215680" y="1701731"/>
            <a:ext cx="1080120" cy="576064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CXP formula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3325320" y="426150"/>
            <a:ext cx="2422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Peptides sequences</a:t>
            </a:r>
          </a:p>
        </p:txBody>
      </p:sp>
      <p:sp>
        <p:nvSpPr>
          <p:cNvPr id="36" name="圓角矩形 35"/>
          <p:cNvSpPr/>
          <p:nvPr/>
        </p:nvSpPr>
        <p:spPr>
          <a:xfrm>
            <a:off x="3448830" y="2276873"/>
            <a:ext cx="2175440" cy="649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MRM acquisition methods (CE ramping)</a:t>
            </a:r>
          </a:p>
        </p:txBody>
      </p:sp>
      <p:cxnSp>
        <p:nvCxnSpPr>
          <p:cNvPr id="41" name="直線接點 40"/>
          <p:cNvCxnSpPr>
            <a:stCxn id="8" idx="2"/>
            <a:endCxn id="36" idx="0"/>
          </p:cNvCxnSpPr>
          <p:nvPr/>
        </p:nvCxnSpPr>
        <p:spPr>
          <a:xfrm flipH="1">
            <a:off x="4536551" y="1594548"/>
            <a:ext cx="1" cy="682324"/>
          </a:xfrm>
          <a:prstGeom prst="line">
            <a:avLst/>
          </a:prstGeom>
          <a:ln w="28575"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flipH="1">
            <a:off x="4535252" y="2896481"/>
            <a:ext cx="1298" cy="216000"/>
          </a:xfrm>
          <a:prstGeom prst="line">
            <a:avLst/>
          </a:prstGeom>
          <a:ln w="28575"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圓角矩形 57"/>
          <p:cNvSpPr/>
          <p:nvPr/>
        </p:nvSpPr>
        <p:spPr>
          <a:xfrm>
            <a:off x="3232555" y="3114701"/>
            <a:ext cx="2605394" cy="6310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CE determination</a:t>
            </a:r>
          </a:p>
          <a:p>
            <a:pPr algn="ctr"/>
            <a:r>
              <a:rPr lang="en-US" sz="1600" dirty="0"/>
              <a:t>Top N Q1/Q3 pairs selection</a:t>
            </a:r>
          </a:p>
        </p:txBody>
      </p:sp>
      <p:cxnSp>
        <p:nvCxnSpPr>
          <p:cNvPr id="69" name="直線接點 68"/>
          <p:cNvCxnSpPr/>
          <p:nvPr/>
        </p:nvCxnSpPr>
        <p:spPr>
          <a:xfrm flipH="1">
            <a:off x="4536551" y="764704"/>
            <a:ext cx="2" cy="216000"/>
          </a:xfrm>
          <a:prstGeom prst="line">
            <a:avLst/>
          </a:prstGeom>
          <a:ln w="28575"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>
            <a:off x="3532807" y="3783224"/>
            <a:ext cx="0" cy="324000"/>
          </a:xfrm>
          <a:prstGeom prst="line">
            <a:avLst/>
          </a:prstGeom>
          <a:ln w="28575"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接點 73"/>
          <p:cNvCxnSpPr>
            <a:stCxn id="58" idx="2"/>
          </p:cNvCxnSpPr>
          <p:nvPr/>
        </p:nvCxnSpPr>
        <p:spPr>
          <a:xfrm>
            <a:off x="4535253" y="3745775"/>
            <a:ext cx="1299" cy="324000"/>
          </a:xfrm>
          <a:prstGeom prst="line">
            <a:avLst/>
          </a:prstGeom>
          <a:ln w="28575"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>
          <a:xfrm>
            <a:off x="5477023" y="3783224"/>
            <a:ext cx="0" cy="324000"/>
          </a:xfrm>
          <a:prstGeom prst="line">
            <a:avLst/>
          </a:prstGeom>
          <a:ln w="28575"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3137422" y="4059937"/>
            <a:ext cx="801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DP </a:t>
            </a:r>
          </a:p>
          <a:p>
            <a:pPr algn="ctr"/>
            <a:r>
              <a:rPr lang="en-US" sz="1400" b="1" dirty="0"/>
              <a:t>ramping</a:t>
            </a:r>
          </a:p>
        </p:txBody>
      </p:sp>
      <p:sp>
        <p:nvSpPr>
          <p:cNvPr id="78" name="文字方塊 77"/>
          <p:cNvSpPr txBox="1"/>
          <p:nvPr/>
        </p:nvSpPr>
        <p:spPr>
          <a:xfrm>
            <a:off x="4136028" y="4059937"/>
            <a:ext cx="801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EP </a:t>
            </a:r>
          </a:p>
          <a:p>
            <a:pPr algn="ctr"/>
            <a:r>
              <a:rPr lang="en-US" sz="1400" b="1" dirty="0"/>
              <a:t>ramping</a:t>
            </a:r>
          </a:p>
        </p:txBody>
      </p:sp>
      <p:sp>
        <p:nvSpPr>
          <p:cNvPr id="79" name="文字方塊 78"/>
          <p:cNvSpPr txBox="1"/>
          <p:nvPr/>
        </p:nvSpPr>
        <p:spPr>
          <a:xfrm>
            <a:off x="5076497" y="4059937"/>
            <a:ext cx="801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CXP </a:t>
            </a:r>
          </a:p>
          <a:p>
            <a:pPr algn="ctr"/>
            <a:r>
              <a:rPr lang="en-US" sz="1400" b="1" dirty="0"/>
              <a:t>ramping</a:t>
            </a:r>
          </a:p>
        </p:txBody>
      </p:sp>
      <p:cxnSp>
        <p:nvCxnSpPr>
          <p:cNvPr id="81" name="直線接點 80"/>
          <p:cNvCxnSpPr/>
          <p:nvPr/>
        </p:nvCxnSpPr>
        <p:spPr>
          <a:xfrm>
            <a:off x="3143673" y="4655165"/>
            <a:ext cx="272762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 flipH="1">
            <a:off x="4506186" y="4655166"/>
            <a:ext cx="1298" cy="261765"/>
          </a:xfrm>
          <a:prstGeom prst="line">
            <a:avLst/>
          </a:prstGeom>
          <a:ln w="28575"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圓角矩形 82"/>
          <p:cNvSpPr/>
          <p:nvPr/>
        </p:nvSpPr>
        <p:spPr>
          <a:xfrm>
            <a:off x="3203489" y="4899399"/>
            <a:ext cx="2605394" cy="6310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DP/EP/CXP determination</a:t>
            </a:r>
          </a:p>
          <a:p>
            <a:pPr algn="ctr"/>
            <a:r>
              <a:rPr lang="en-US" sz="1600" dirty="0"/>
              <a:t>Top N Q1/Q3 pairs selection</a:t>
            </a:r>
          </a:p>
        </p:txBody>
      </p:sp>
      <p:sp>
        <p:nvSpPr>
          <p:cNvPr id="91" name="直線圖說文字 1 (加上框線和強調線) 90"/>
          <p:cNvSpPr/>
          <p:nvPr/>
        </p:nvSpPr>
        <p:spPr>
          <a:xfrm>
            <a:off x="6845174" y="1124744"/>
            <a:ext cx="3139258" cy="792088"/>
          </a:xfrm>
          <a:prstGeom prst="accentBorderCallout1">
            <a:avLst>
              <a:gd name="adj1" fmla="val 42281"/>
              <a:gd name="adj2" fmla="val -5559"/>
              <a:gd name="adj3" fmla="val 26505"/>
              <a:gd name="adj4" fmla="val -5109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smtClean="0"/>
              <a:t>Available m/z range </a:t>
            </a:r>
            <a:r>
              <a:rPr lang="en-US" sz="1600" dirty="0"/>
              <a:t>(e.g. 350-1250)</a:t>
            </a:r>
          </a:p>
          <a:p>
            <a:r>
              <a:rPr lang="en-US" altLang="zh-TW" sz="1600" dirty="0"/>
              <a:t>m/z </a:t>
            </a:r>
            <a:r>
              <a:rPr lang="en-US" altLang="zh-TW" sz="1600" dirty="0" smtClean="0"/>
              <a:t>o</a:t>
            </a:r>
            <a:r>
              <a:rPr lang="en-US" sz="1600" dirty="0" smtClean="0"/>
              <a:t>verlap </a:t>
            </a:r>
            <a:r>
              <a:rPr lang="en-US" sz="1600" dirty="0"/>
              <a:t>note (∆ &lt; 0.1)</a:t>
            </a:r>
          </a:p>
          <a:p>
            <a:r>
              <a:rPr lang="en-US" sz="1600" dirty="0" smtClean="0"/>
              <a:t>Light &amp; Heavy </a:t>
            </a:r>
            <a:r>
              <a:rPr lang="en-US" sz="1600" dirty="0"/>
              <a:t>type</a:t>
            </a:r>
          </a:p>
        </p:txBody>
      </p:sp>
      <p:sp>
        <p:nvSpPr>
          <p:cNvPr id="92" name="直線圖說文字 1 (加上框線和強調線) 91"/>
          <p:cNvSpPr/>
          <p:nvPr/>
        </p:nvSpPr>
        <p:spPr>
          <a:xfrm>
            <a:off x="6845174" y="2171008"/>
            <a:ext cx="3139258" cy="825945"/>
          </a:xfrm>
          <a:prstGeom prst="accentBorderCallout1">
            <a:avLst>
              <a:gd name="adj1" fmla="val 42281"/>
              <a:gd name="adj2" fmla="val -5559"/>
              <a:gd name="adj3" fmla="val -19803"/>
              <a:gd name="adj4" fmla="val -79388"/>
            </a:avLst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/>
              <a:t>Optional</a:t>
            </a:r>
          </a:p>
          <a:p>
            <a:r>
              <a:rPr lang="en-US" sz="1600" dirty="0"/>
              <a:t>CXP = a*Q3+b (a, b would vary between machines)</a:t>
            </a:r>
          </a:p>
        </p:txBody>
      </p:sp>
      <p:sp>
        <p:nvSpPr>
          <p:cNvPr id="93" name="直線圖說文字 1 (加上框線和強調線) 92"/>
          <p:cNvSpPr/>
          <p:nvPr/>
        </p:nvSpPr>
        <p:spPr>
          <a:xfrm>
            <a:off x="6845174" y="3211294"/>
            <a:ext cx="3139258" cy="577746"/>
          </a:xfrm>
          <a:prstGeom prst="accentBorderCallout1">
            <a:avLst>
              <a:gd name="adj1" fmla="val 42281"/>
              <a:gd name="adj2" fmla="val -5559"/>
              <a:gd name="adj3" fmla="val -89564"/>
              <a:gd name="adj4" fmla="val -4277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/>
              <a:t>Default parameters</a:t>
            </a:r>
            <a:br>
              <a:rPr lang="en-US" sz="1600" dirty="0"/>
            </a:br>
            <a:r>
              <a:rPr lang="en-US" sz="1600" dirty="0"/>
              <a:t>Ramping mid point/interval/steps</a:t>
            </a:r>
          </a:p>
        </p:txBody>
      </p:sp>
      <p:sp>
        <p:nvSpPr>
          <p:cNvPr id="94" name="直線圖說文字 1 (加上框線和強調線) 93"/>
          <p:cNvSpPr/>
          <p:nvPr/>
        </p:nvSpPr>
        <p:spPr>
          <a:xfrm>
            <a:off x="6845174" y="4147398"/>
            <a:ext cx="3139258" cy="577746"/>
          </a:xfrm>
          <a:prstGeom prst="accentBorderCallout1">
            <a:avLst>
              <a:gd name="adj1" fmla="val 42281"/>
              <a:gd name="adj2" fmla="val -5559"/>
              <a:gd name="adj3" fmla="val -121219"/>
              <a:gd name="adj4" fmla="val -2973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Fitting method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Top 10-15 (predicted peak area)</a:t>
            </a:r>
          </a:p>
        </p:txBody>
      </p:sp>
      <p:sp>
        <p:nvSpPr>
          <p:cNvPr id="95" name="直線圖說文字 1 (加上框線和強調線) 94"/>
          <p:cNvSpPr/>
          <p:nvPr/>
        </p:nvSpPr>
        <p:spPr>
          <a:xfrm>
            <a:off x="6845174" y="5157192"/>
            <a:ext cx="3139258" cy="577746"/>
          </a:xfrm>
          <a:prstGeom prst="accentBorderCallout1">
            <a:avLst>
              <a:gd name="adj1" fmla="val 42281"/>
              <a:gd name="adj2" fmla="val -5559"/>
              <a:gd name="adj3" fmla="val 12933"/>
              <a:gd name="adj4" fmla="val -3084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Fitting method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Top 4-10 (predicted peak area)</a:t>
            </a:r>
          </a:p>
        </p:txBody>
      </p:sp>
      <p:cxnSp>
        <p:nvCxnSpPr>
          <p:cNvPr id="96" name="直線接點 95"/>
          <p:cNvCxnSpPr/>
          <p:nvPr/>
        </p:nvCxnSpPr>
        <p:spPr>
          <a:xfrm flipH="1">
            <a:off x="4506186" y="5544212"/>
            <a:ext cx="1298" cy="216000"/>
          </a:xfrm>
          <a:prstGeom prst="line">
            <a:avLst/>
          </a:prstGeom>
          <a:ln w="28575"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直線圖說文字 1 (加上框線和強調線) 97"/>
          <p:cNvSpPr/>
          <p:nvPr/>
        </p:nvSpPr>
        <p:spPr>
          <a:xfrm>
            <a:off x="6845174" y="5877273"/>
            <a:ext cx="3139258" cy="358125"/>
          </a:xfrm>
          <a:prstGeom prst="accentBorderCallout1">
            <a:avLst>
              <a:gd name="adj1" fmla="val 42281"/>
              <a:gd name="adj2" fmla="val -5559"/>
              <a:gd name="adj3" fmla="val 139391"/>
              <a:gd name="adj4" fmla="val -4970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/>
              <a:t>Top 3-6 (real peak area)</a:t>
            </a:r>
          </a:p>
        </p:txBody>
      </p:sp>
      <p:sp>
        <p:nvSpPr>
          <p:cNvPr id="99" name="文字方塊 98"/>
          <p:cNvSpPr txBox="1"/>
          <p:nvPr/>
        </p:nvSpPr>
        <p:spPr>
          <a:xfrm>
            <a:off x="3137422" y="5658827"/>
            <a:ext cx="2861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Check </a:t>
            </a:r>
            <a:r>
              <a:rPr lang="en-US" sz="1600" dirty="0" smtClean="0"/>
              <a:t>run (</a:t>
            </a:r>
            <a:r>
              <a:rPr lang="en-US" sz="1600" dirty="0" smtClean="0">
                <a:solidFill>
                  <a:srgbClr val="FF0000"/>
                </a:solidFill>
              </a:rPr>
              <a:t>repeat 3 times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100" name="圓角矩形 99"/>
          <p:cNvSpPr/>
          <p:nvPr/>
        </p:nvSpPr>
        <p:spPr>
          <a:xfrm>
            <a:off x="3797384" y="6224395"/>
            <a:ext cx="1434521" cy="362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Final method</a:t>
            </a:r>
          </a:p>
        </p:txBody>
      </p:sp>
      <p:cxnSp>
        <p:nvCxnSpPr>
          <p:cNvPr id="101" name="直線接點 100"/>
          <p:cNvCxnSpPr/>
          <p:nvPr/>
        </p:nvCxnSpPr>
        <p:spPr>
          <a:xfrm flipH="1">
            <a:off x="4493989" y="6014799"/>
            <a:ext cx="1298" cy="216000"/>
          </a:xfrm>
          <a:prstGeom prst="line">
            <a:avLst/>
          </a:prstGeom>
          <a:ln w="28575"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直線圖說文字 1 (加上框線和強調線) 29"/>
          <p:cNvSpPr/>
          <p:nvPr/>
        </p:nvSpPr>
        <p:spPr>
          <a:xfrm>
            <a:off x="6845174" y="387246"/>
            <a:ext cx="3139258" cy="538308"/>
          </a:xfrm>
          <a:prstGeom prst="accentBorderCallout1">
            <a:avLst>
              <a:gd name="adj1" fmla="val 42281"/>
              <a:gd name="adj2" fmla="val -5559"/>
              <a:gd name="adj3" fmla="val 41958"/>
              <a:gd name="adj4" fmla="val -4360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sz="1600" dirty="0"/>
              <a:t>Input file (.csv/.</a:t>
            </a:r>
            <a:r>
              <a:rPr lang="en-US" altLang="zh-TW" sz="1600" dirty="0" err="1"/>
              <a:t>xslx</a:t>
            </a:r>
            <a:r>
              <a:rPr lang="en-US" altLang="zh-TW" sz="1600" dirty="0" smtClean="0"/>
              <a:t>/.txt) with</a:t>
            </a:r>
          </a:p>
          <a:p>
            <a:r>
              <a:rPr lang="en-US" sz="1600" dirty="0" smtClean="0"/>
              <a:t>format </a:t>
            </a:r>
            <a:r>
              <a:rPr lang="en-US" sz="1600" dirty="0"/>
              <a:t>f</a:t>
            </a:r>
            <a:r>
              <a:rPr lang="en-US" sz="1600" dirty="0" smtClean="0"/>
              <a:t>ixed columns</a:t>
            </a:r>
            <a:endParaRPr lang="en-US" sz="16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384093" y="164818"/>
            <a:ext cx="2212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/>
              <a:t>Workflow</a:t>
            </a:r>
            <a:endParaRPr lang="zh-TW" altLang="en-US" sz="40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9865359" y="148568"/>
            <a:ext cx="774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solidFill>
                  <a:srgbClr val="FF0000"/>
                </a:solidFill>
                <a:sym typeface="Wingdings 2" panose="05020102010507070707" pitchFamily="18" charset="2"/>
              </a:rPr>
              <a:t>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9865358" y="1032700"/>
            <a:ext cx="774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solidFill>
                  <a:srgbClr val="FF0000"/>
                </a:solidFill>
                <a:sym typeface="Wingdings 2" panose="05020102010507070707" pitchFamily="18" charset="2"/>
              </a:rPr>
              <a:t>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9865358" y="3044274"/>
            <a:ext cx="774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solidFill>
                  <a:srgbClr val="FF0000"/>
                </a:solidFill>
                <a:sym typeface="Wingdings 2" panose="05020102010507070707" pitchFamily="18" charset="2"/>
              </a:rPr>
              <a:t>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888086" y="3984153"/>
            <a:ext cx="774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solidFill>
                  <a:srgbClr val="FF0000"/>
                </a:solidFill>
                <a:sym typeface="Wingdings 2" panose="05020102010507070707" pitchFamily="18" charset="2"/>
              </a:rPr>
              <a:t>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9888086" y="4947038"/>
            <a:ext cx="774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solidFill>
                  <a:srgbClr val="FF0000"/>
                </a:solidFill>
                <a:sym typeface="Wingdings 2" panose="05020102010507070707" pitchFamily="18" charset="2"/>
              </a:rPr>
              <a:t>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448830" y="3136198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1.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027874" y="399432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2.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063238" y="399432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3.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060166" y="399432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3. 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60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7" grpId="0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6400" y="2531816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Part A. </a:t>
            </a:r>
            <a:br>
              <a:rPr lang="en-US" altLang="zh-TW" dirty="0" smtClean="0"/>
            </a:br>
            <a:r>
              <a:rPr lang="en-US" altLang="zh-TW" dirty="0" smtClean="0"/>
              <a:t>Voltage Setting of Mass Spectrometer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060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01053" y="252376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Part </a:t>
            </a:r>
            <a:r>
              <a:rPr lang="en-US" altLang="zh-TW" dirty="0"/>
              <a:t>B. S</a:t>
            </a:r>
            <a:r>
              <a:rPr lang="en-US" altLang="zh-TW" dirty="0" smtClean="0"/>
              <a:t>hotgun Proteomics </a:t>
            </a:r>
            <a:br>
              <a:rPr lang="en-US" altLang="zh-TW" dirty="0" smtClean="0"/>
            </a:br>
            <a:r>
              <a:rPr lang="en-US" altLang="zh-TW" dirty="0" smtClean="0"/>
              <a:t>- peptide p-value &amp; q-value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942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34833" y="187325"/>
            <a:ext cx="10515600" cy="1325563"/>
          </a:xfrm>
        </p:spPr>
        <p:txBody>
          <a:bodyPr/>
          <a:lstStyle/>
          <a:p>
            <a:r>
              <a:rPr lang="en-US" altLang="zh-TW" dirty="0"/>
              <a:t>Shotgun Proteomics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5892328-0285-4F3A-92A2-1746F7319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96"/>
          <a:stretch/>
        </p:blipFill>
        <p:spPr>
          <a:xfrm>
            <a:off x="2915138" y="1258357"/>
            <a:ext cx="6127262" cy="52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1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9531" y="938198"/>
            <a:ext cx="6516836" cy="389626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425267" y="349133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Spectrum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47949" y="579965"/>
            <a:ext cx="1140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2"/>
                </a:solidFill>
              </a:rPr>
              <a:t>Peptide</a:t>
            </a:r>
            <a:endParaRPr lang="zh-TW" altLang="en-US" sz="2400" dirty="0">
              <a:solidFill>
                <a:schemeClr val="accent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39592" y="1225034"/>
            <a:ext cx="10342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TW" sz="2000" b="1" dirty="0" smtClean="0">
                <a:solidFill>
                  <a:srgbClr val="A5814D"/>
                </a:solidFill>
                <a:latin typeface="Helvetica Neue"/>
              </a:rPr>
              <a:t>Protein</a:t>
            </a:r>
          </a:p>
          <a:p>
            <a:pPr fontAlgn="ctr"/>
            <a:r>
              <a:rPr lang="en-US" altLang="zh-TW" sz="2000" b="1" dirty="0" smtClean="0">
                <a:solidFill>
                  <a:srgbClr val="A5814D"/>
                </a:solidFill>
                <a:latin typeface="Helvetica Neue"/>
              </a:rPr>
              <a:t>isoform</a:t>
            </a:r>
            <a:endParaRPr lang="en-US" altLang="zh-TW" sz="2000" b="1" dirty="0">
              <a:solidFill>
                <a:srgbClr val="A5814D"/>
              </a:solidFill>
              <a:latin typeface="Helvetica Neue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45692" y="2270667"/>
            <a:ext cx="986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TW" sz="2000" b="1" dirty="0" smtClean="0">
                <a:solidFill>
                  <a:srgbClr val="00B050"/>
                </a:solidFill>
                <a:latin typeface="Helvetica Neue"/>
              </a:rPr>
              <a:t>Protein</a:t>
            </a:r>
            <a:endParaRPr lang="en-US" altLang="zh-TW" sz="2000" b="1" dirty="0">
              <a:solidFill>
                <a:srgbClr val="00B050"/>
              </a:solidFill>
              <a:latin typeface="Helvetica Neue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643924" y="4715646"/>
            <a:ext cx="9624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PSM</a:t>
            </a:r>
          </a:p>
          <a:p>
            <a:r>
              <a:rPr lang="en-US" altLang="zh-TW" sz="2800" dirty="0" smtClean="0">
                <a:solidFill>
                  <a:srgbClr val="FF0000"/>
                </a:solidFill>
              </a:rPr>
              <a:t>score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6766498" y="5184233"/>
            <a:ext cx="719667" cy="8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656579" y="4779433"/>
            <a:ext cx="1109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accent2"/>
                </a:solidFill>
              </a:rPr>
              <a:t>FDR,</a:t>
            </a:r>
          </a:p>
          <a:p>
            <a:pPr algn="ctr"/>
            <a:r>
              <a:rPr lang="en-US" altLang="zh-TW" sz="2400" dirty="0" smtClean="0">
                <a:solidFill>
                  <a:schemeClr val="accent2"/>
                </a:solidFill>
              </a:rPr>
              <a:t>q-value</a:t>
            </a:r>
            <a:endParaRPr lang="zh-TW" altLang="en-US" sz="2400" dirty="0">
              <a:solidFill>
                <a:schemeClr val="accent2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56579" y="5764831"/>
            <a:ext cx="1209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accent2"/>
                </a:solidFill>
              </a:rPr>
              <a:t>Peptide </a:t>
            </a:r>
          </a:p>
          <a:p>
            <a:pPr algn="ctr"/>
            <a:r>
              <a:rPr lang="en-US" altLang="zh-TW" sz="2400" dirty="0" smtClean="0">
                <a:solidFill>
                  <a:schemeClr val="accent2"/>
                </a:solidFill>
              </a:rPr>
              <a:t>Score</a:t>
            </a:r>
            <a:endParaRPr lang="zh-TW" altLang="en-US" sz="2400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62599" y="4779433"/>
            <a:ext cx="3158067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4988115" y="6171862"/>
            <a:ext cx="719667" cy="8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958166" y="5764831"/>
            <a:ext cx="47625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4050324" y="5817919"/>
            <a:ext cx="9861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TW" sz="2000" b="1" dirty="0" smtClean="0">
                <a:solidFill>
                  <a:srgbClr val="A5814D"/>
                </a:solidFill>
                <a:latin typeface="Helvetica Neue"/>
              </a:rPr>
              <a:t>Protein</a:t>
            </a:r>
          </a:p>
          <a:p>
            <a:pPr fontAlgn="ctr"/>
            <a:r>
              <a:rPr lang="en-US" altLang="zh-TW" sz="2000" b="1" dirty="0" smtClean="0">
                <a:solidFill>
                  <a:srgbClr val="A5814D"/>
                </a:solidFill>
                <a:latin typeface="Helvetica Neue"/>
              </a:rPr>
              <a:t>FDR</a:t>
            </a:r>
            <a:endParaRPr lang="en-US" altLang="zh-TW" sz="2000" b="1" dirty="0">
              <a:solidFill>
                <a:srgbClr val="A5814D"/>
              </a:solidFill>
              <a:latin typeface="Helvetica Neue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H="1">
            <a:off x="6766498" y="6180329"/>
            <a:ext cx="719667" cy="8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643924" y="5711742"/>
            <a:ext cx="9624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PSM</a:t>
            </a:r>
          </a:p>
          <a:p>
            <a:r>
              <a:rPr lang="en-US" altLang="zh-TW" sz="2800" dirty="0" smtClean="0">
                <a:solidFill>
                  <a:srgbClr val="FF0000"/>
                </a:solidFill>
              </a:rPr>
              <a:t>score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17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 animBg="1"/>
      <p:bldP spid="18" grpId="0" animBg="1"/>
      <p:bldP spid="20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97120" y="4693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Workflow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98120" y="1258888"/>
            <a:ext cx="2057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u="sng" dirty="0" smtClean="0"/>
              <a:t>Peptide Sequence</a:t>
            </a:r>
            <a:endParaRPr lang="zh-TW" altLang="en-US" sz="2000" u="sng" dirty="0"/>
          </a:p>
        </p:txBody>
      </p:sp>
      <p:sp>
        <p:nvSpPr>
          <p:cNvPr id="4" name="文字方塊 3"/>
          <p:cNvSpPr txBox="1"/>
          <p:nvPr/>
        </p:nvSpPr>
        <p:spPr>
          <a:xfrm>
            <a:off x="2153920" y="1258888"/>
            <a:ext cx="1686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u="sng" dirty="0" smtClean="0"/>
              <a:t>Target / Decoy</a:t>
            </a:r>
            <a:endParaRPr lang="zh-TW" altLang="en-US" sz="2000" u="sng" dirty="0"/>
          </a:p>
        </p:txBody>
      </p:sp>
      <p:sp>
        <p:nvSpPr>
          <p:cNvPr id="5" name="文字方塊 4"/>
          <p:cNvSpPr txBox="1"/>
          <p:nvPr/>
        </p:nvSpPr>
        <p:spPr>
          <a:xfrm>
            <a:off x="3723411" y="1258888"/>
            <a:ext cx="759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u="sng" dirty="0" smtClean="0"/>
              <a:t>Score</a:t>
            </a:r>
            <a:endParaRPr lang="zh-TW" altLang="en-US" sz="2000" u="sng" dirty="0"/>
          </a:p>
        </p:txBody>
      </p:sp>
      <p:sp>
        <p:nvSpPr>
          <p:cNvPr id="6" name="矩形 5"/>
          <p:cNvSpPr/>
          <p:nvPr/>
        </p:nvSpPr>
        <p:spPr>
          <a:xfrm>
            <a:off x="465199" y="1628220"/>
            <a:ext cx="13617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 smtClean="0"/>
              <a:t>QGQ</a:t>
            </a:r>
            <a:r>
              <a:rPr lang="en-US" altLang="zh-TW" sz="2000" dirty="0" smtClean="0"/>
              <a:t>….</a:t>
            </a:r>
            <a:r>
              <a:rPr lang="zh-TW" altLang="en-US" sz="2000" dirty="0" smtClean="0"/>
              <a:t>Q</a:t>
            </a:r>
            <a:r>
              <a:rPr lang="zh-TW" altLang="en-US" sz="2000" dirty="0"/>
              <a:t>SR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541077" y="1628220"/>
            <a:ext cx="830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Target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743581" y="1628220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6.421</a:t>
            </a:r>
            <a:endParaRPr lang="zh-TW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532076" y="1997552"/>
            <a:ext cx="1213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 smtClean="0"/>
              <a:t>MLA</a:t>
            </a:r>
            <a:r>
              <a:rPr lang="en-US" altLang="zh-TW" sz="2000" dirty="0" smtClean="0"/>
              <a:t>…</a:t>
            </a:r>
            <a:r>
              <a:rPr lang="zh-TW" altLang="en-US" sz="2000" dirty="0" smtClean="0"/>
              <a:t>SSR</a:t>
            </a:r>
            <a:endParaRPr lang="zh-TW" altLang="en-US" sz="2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541077" y="1997552"/>
            <a:ext cx="825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Decoy</a:t>
            </a:r>
            <a:endParaRPr lang="zh-TW" altLang="en-US" sz="2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743581" y="1997552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3.407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64887" y="2182218"/>
            <a:ext cx="248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/>
              <a:t>.</a:t>
            </a:r>
          </a:p>
          <a:p>
            <a:r>
              <a:rPr lang="en-US" altLang="zh-TW" sz="2000" dirty="0"/>
              <a:t>.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763429" y="2182218"/>
            <a:ext cx="248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/>
              <a:t>.</a:t>
            </a:r>
          </a:p>
          <a:p>
            <a:r>
              <a:rPr lang="en-US" altLang="zh-TW" sz="2000" dirty="0"/>
              <a:t>.</a:t>
            </a:r>
            <a:endParaRPr lang="zh-TW" altLang="en-US" sz="2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977619" y="2182218"/>
            <a:ext cx="248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/>
              <a:t>.</a:t>
            </a:r>
          </a:p>
          <a:p>
            <a:r>
              <a:rPr lang="en-US" altLang="zh-TW" sz="2000" dirty="0"/>
              <a:t>.</a:t>
            </a:r>
            <a:endParaRPr lang="zh-TW" altLang="en-US" sz="2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216835" y="4500880"/>
            <a:ext cx="2431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200,000 rows</a:t>
            </a:r>
            <a:endParaRPr lang="zh-TW" altLang="en-US" sz="32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042734" y="508565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*</a:t>
            </a:r>
            <a:endParaRPr lang="zh-TW" altLang="en-US" sz="32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455554" y="5455642"/>
            <a:ext cx="1580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800 files</a:t>
            </a:r>
            <a:endParaRPr lang="zh-TW" altLang="en-US" sz="3200" dirty="0"/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897120" y="2870200"/>
            <a:ext cx="2128520" cy="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224776" y="2285425"/>
            <a:ext cx="1462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SQLite3</a:t>
            </a:r>
            <a:endParaRPr lang="zh-TW" altLang="en-US" sz="32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240" y="1458943"/>
            <a:ext cx="4929293" cy="385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8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373" y="5520468"/>
            <a:ext cx="6057107" cy="133753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06320" y="-162941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Voltage Setting - DP, EP, CE, CXP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26720" y="873760"/>
            <a:ext cx="11897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DP: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D</a:t>
            </a:r>
            <a:r>
              <a:rPr lang="en-US" altLang="zh-TW" dirty="0" err="1" smtClean="0">
                <a:solidFill>
                  <a:srgbClr val="FF0000"/>
                </a:solidFill>
              </a:rPr>
              <a:t>eclustering</a:t>
            </a:r>
            <a:r>
              <a:rPr lang="en-US" altLang="zh-TW" dirty="0" smtClean="0">
                <a:solidFill>
                  <a:srgbClr val="FF0000"/>
                </a:solidFill>
              </a:rPr>
              <a:t> Potential </a:t>
            </a:r>
            <a:r>
              <a:rPr lang="en-US" altLang="zh-TW" dirty="0" smtClean="0"/>
              <a:t>(</a:t>
            </a:r>
            <a:r>
              <a:rPr lang="zh-TW" altLang="en-US" dirty="0" smtClean="0"/>
              <a:t>去簇電壓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prevent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 </a:t>
            </a:r>
            <a:r>
              <a:rPr lang="en-US" altLang="zh-TW" dirty="0"/>
              <a:t>ions from clustering </a:t>
            </a:r>
            <a:r>
              <a:rPr lang="en-US" altLang="zh-TW" dirty="0" smtClean="0"/>
              <a:t>together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EP: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Entrance Potential </a:t>
            </a:r>
            <a:r>
              <a:rPr lang="en-US" altLang="zh-TW" dirty="0" smtClean="0"/>
              <a:t>(</a:t>
            </a:r>
            <a:r>
              <a:rPr lang="zh-TW" altLang="en-US" dirty="0" smtClean="0"/>
              <a:t>射入電壓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/>
              <a:t>focus the ions into the mass </a:t>
            </a:r>
            <a:r>
              <a:rPr lang="en-US" altLang="zh-TW" dirty="0" smtClean="0"/>
              <a:t>spectrometer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CE: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Collision Energy </a:t>
            </a:r>
            <a:r>
              <a:rPr lang="en-US" altLang="zh-TW" dirty="0" smtClean="0"/>
              <a:t>(</a:t>
            </a:r>
            <a:r>
              <a:rPr lang="zh-TW" altLang="en-US" dirty="0" smtClean="0"/>
              <a:t>碰撞電壓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/>
              <a:t>refers to the rate of </a:t>
            </a:r>
            <a:r>
              <a:rPr lang="en-US" altLang="zh-TW" dirty="0" smtClean="0"/>
              <a:t>acceleration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as </a:t>
            </a:r>
            <a:r>
              <a:rPr lang="en-US" altLang="zh-TW" dirty="0"/>
              <a:t>the ions enter </a:t>
            </a:r>
            <a:r>
              <a:rPr lang="en-US" altLang="zh-TW" dirty="0" smtClean="0"/>
              <a:t>Q2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CXP: </a:t>
            </a:r>
            <a:r>
              <a:rPr lang="en-US" altLang="zh-TW" dirty="0">
                <a:solidFill>
                  <a:srgbClr val="FF0000"/>
                </a:solidFill>
              </a:rPr>
              <a:t>Collision Cell Exit </a:t>
            </a:r>
            <a:r>
              <a:rPr lang="en-US" altLang="zh-TW" dirty="0" smtClean="0">
                <a:solidFill>
                  <a:srgbClr val="FF0000"/>
                </a:solidFill>
              </a:rPr>
              <a:t>Potential </a:t>
            </a:r>
            <a:r>
              <a:rPr lang="en-US" altLang="zh-TW" dirty="0" smtClean="0"/>
              <a:t>(</a:t>
            </a:r>
            <a:r>
              <a:rPr lang="zh-TW" altLang="en-US" dirty="0" smtClean="0"/>
              <a:t>撞擊室射出電壓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/>
              <a:t>focuses and accelerates the ions out of Q2 and into Q3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440" y="2715757"/>
            <a:ext cx="5634355" cy="104620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4716780" y="2788799"/>
            <a:ext cx="967740" cy="8055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105" y="1239925"/>
            <a:ext cx="1420495" cy="94511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105" y="2600883"/>
            <a:ext cx="2262188" cy="125184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4373" y="4182719"/>
            <a:ext cx="2768283" cy="1071593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6667500" y="4182719"/>
            <a:ext cx="972820" cy="107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338060" y="5675074"/>
            <a:ext cx="754380" cy="107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9840" y="1239925"/>
            <a:ext cx="4120992" cy="1138591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>
            <a:off x="4088884" y="1239925"/>
            <a:ext cx="614680" cy="711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25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36385" y="-45833"/>
            <a:ext cx="10515600" cy="1325563"/>
          </a:xfrm>
        </p:spPr>
        <p:txBody>
          <a:bodyPr/>
          <a:lstStyle/>
          <a:p>
            <a:r>
              <a:rPr lang="en-US" altLang="zh-TW" dirty="0"/>
              <a:t>Mass Spectrometer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710" y="1216300"/>
            <a:ext cx="8659186" cy="128423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17" y="4095749"/>
            <a:ext cx="3814145" cy="217805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052202" y="3371850"/>
            <a:ext cx="668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Q1</a:t>
            </a:r>
            <a:endParaRPr lang="zh-TW" altLang="en-US" sz="3200" dirty="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4569362" y="4958260"/>
            <a:ext cx="96520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49" y="3126297"/>
            <a:ext cx="2157047" cy="119835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0" y="4353276"/>
            <a:ext cx="2157047" cy="119835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0" y="5432093"/>
            <a:ext cx="2216150" cy="123119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996" y="3126297"/>
            <a:ext cx="2157046" cy="119835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995" y="4324656"/>
            <a:ext cx="2157046" cy="119835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797" y="5551635"/>
            <a:ext cx="2157046" cy="119835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499" y="3129064"/>
            <a:ext cx="2157046" cy="1198359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8025412" y="2697158"/>
            <a:ext cx="668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Q3</a:t>
            </a:r>
            <a:endParaRPr lang="zh-TW" altLang="en-US" sz="32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569362" y="4554503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CE, CXP</a:t>
            </a:r>
            <a:endParaRPr lang="zh-TW" altLang="en-US" dirty="0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894364" y="3173795"/>
            <a:ext cx="256971" cy="1017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479517" y="2729973"/>
            <a:ext cx="89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DP, EP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569362" y="4931243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(Collision)</a:t>
            </a:r>
            <a:endParaRPr lang="zh-TW" altLang="en-US" dirty="0"/>
          </a:p>
        </p:txBody>
      </p:sp>
      <p:cxnSp>
        <p:nvCxnSpPr>
          <p:cNvPr id="25" name="直線單箭頭接點 24"/>
          <p:cNvCxnSpPr/>
          <p:nvPr/>
        </p:nvCxnSpPr>
        <p:spPr>
          <a:xfrm flipH="1">
            <a:off x="3371850" y="2382967"/>
            <a:ext cx="1892300" cy="98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9255283" y="2228839"/>
            <a:ext cx="20695" cy="797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52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94953" y="-264559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Prediction Strategy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03300" y="876300"/>
            <a:ext cx="10515600" cy="5160963"/>
          </a:xfrm>
        </p:spPr>
        <p:txBody>
          <a:bodyPr/>
          <a:lstStyle/>
          <a:p>
            <a:r>
              <a:rPr lang="en-US" altLang="zh-TW" dirty="0" smtClean="0"/>
              <a:t>DP, EP: Area under MS intensity peak of Q1 peptide </a:t>
            </a:r>
            <a:endParaRPr lang="en-US" altLang="zh-TW" dirty="0"/>
          </a:p>
          <a:p>
            <a:r>
              <a:rPr lang="en-US" altLang="zh-TW" dirty="0" smtClean="0"/>
              <a:t>CE, CXP: Area </a:t>
            </a:r>
            <a:r>
              <a:rPr lang="en-US" altLang="zh-TW" dirty="0"/>
              <a:t>under MS intensity peak of </a:t>
            </a:r>
            <a:r>
              <a:rPr lang="en-US" altLang="zh-TW" dirty="0" smtClean="0"/>
              <a:t>Q3 </a:t>
            </a:r>
            <a:r>
              <a:rPr lang="en-US" altLang="zh-TW" dirty="0"/>
              <a:t>peptide 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46" y="3577314"/>
            <a:ext cx="2571384" cy="142854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23866" y="2546350"/>
            <a:ext cx="79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 smtClean="0"/>
              <a:t>e.g.</a:t>
            </a:r>
            <a:endParaRPr lang="zh-TW" altLang="en-US" sz="3200" u="sng" dirty="0"/>
          </a:p>
        </p:txBody>
      </p:sp>
      <p:sp>
        <p:nvSpPr>
          <p:cNvPr id="7" name="文字方塊 6"/>
          <p:cNvSpPr txBox="1"/>
          <p:nvPr/>
        </p:nvSpPr>
        <p:spPr>
          <a:xfrm>
            <a:off x="2339650" y="3412093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Q3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46" y="5203035"/>
            <a:ext cx="2577469" cy="1435100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 flipH="1">
            <a:off x="1398679" y="4838700"/>
            <a:ext cx="1122271" cy="3643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722388" y="4836660"/>
            <a:ext cx="998712" cy="3344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266834" y="3119597"/>
            <a:ext cx="2584816" cy="47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4331693" y="3960178"/>
            <a:ext cx="2469157" cy="64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5717455" y="4359980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.</a:t>
            </a:r>
          </a:p>
          <a:p>
            <a:r>
              <a:rPr lang="en-US" altLang="zh-TW" dirty="0"/>
              <a:t>.</a:t>
            </a:r>
            <a:endParaRPr lang="zh-TW" altLang="en-US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831" y="1908211"/>
            <a:ext cx="1637796" cy="911903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831" y="2896270"/>
            <a:ext cx="1749319" cy="973997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831" y="3873491"/>
            <a:ext cx="1806469" cy="1005818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831" y="4949159"/>
            <a:ext cx="1806469" cy="1005818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9032729" y="5929840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.</a:t>
            </a:r>
          </a:p>
          <a:p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7601668" y="221456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CE=5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543157" y="3207982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CE=10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7561088" y="418264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CE=15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561087" y="5214272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CE=20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7765005" y="5871172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.</a:t>
            </a:r>
          </a:p>
          <a:p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4618481" y="4937273"/>
            <a:ext cx="268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Repeat </a:t>
            </a:r>
          </a:p>
          <a:p>
            <a:r>
              <a:rPr lang="en-US" altLang="zh-TW" dirty="0" smtClean="0"/>
              <a:t>in different CE voltages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25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17044" y="12345"/>
            <a:ext cx="10281256" cy="1325563"/>
          </a:xfrm>
        </p:spPr>
        <p:txBody>
          <a:bodyPr>
            <a:normAutofit fontScale="90000"/>
          </a:bodyPr>
          <a:lstStyle/>
          <a:p>
            <a:r>
              <a:rPr lang="en-US" altLang="zh-TW" sz="5400" dirty="0" smtClean="0"/>
              <a:t>Prediction Optimal DP, CE, EP and CXP</a:t>
            </a:r>
            <a:endParaRPr lang="zh-TW" altLang="en-US" sz="5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413000" y="1681787"/>
            <a:ext cx="14350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manual</a:t>
            </a:r>
            <a:endParaRPr lang="zh-TW" altLang="en-US" sz="3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42" y="2266562"/>
            <a:ext cx="5435814" cy="358390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375" y="2230153"/>
            <a:ext cx="5546258" cy="365672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70900" y="1681787"/>
            <a:ext cx="1876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automatic</a:t>
            </a:r>
            <a:endParaRPr lang="zh-TW" altLang="en-US" sz="3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139539" y="842076"/>
            <a:ext cx="2407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Only 11 points!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3534834" y="5325533"/>
            <a:ext cx="190500" cy="2243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手繪多邊形 9"/>
          <p:cNvSpPr/>
          <p:nvPr/>
        </p:nvSpPr>
        <p:spPr>
          <a:xfrm>
            <a:off x="8856133" y="2452595"/>
            <a:ext cx="2353733" cy="1180064"/>
          </a:xfrm>
          <a:custGeom>
            <a:avLst/>
            <a:gdLst>
              <a:gd name="connsiteX0" fmla="*/ 0 w 2353733"/>
              <a:gd name="connsiteY0" fmla="*/ 870572 h 1180064"/>
              <a:gd name="connsiteX1" fmla="*/ 546100 w 2353733"/>
              <a:gd name="connsiteY1" fmla="*/ 83172 h 1180064"/>
              <a:gd name="connsiteX2" fmla="*/ 910166 w 2353733"/>
              <a:gd name="connsiteY2" fmla="*/ 66238 h 1180064"/>
              <a:gd name="connsiteX3" fmla="*/ 1286933 w 2353733"/>
              <a:gd name="connsiteY3" fmla="*/ 464172 h 1180064"/>
              <a:gd name="connsiteX4" fmla="*/ 1540933 w 2353733"/>
              <a:gd name="connsiteY4" fmla="*/ 1162672 h 1180064"/>
              <a:gd name="connsiteX5" fmla="*/ 2163233 w 2353733"/>
              <a:gd name="connsiteY5" fmla="*/ 980638 h 1180064"/>
              <a:gd name="connsiteX6" fmla="*/ 2353733 w 2353733"/>
              <a:gd name="connsiteY6" fmla="*/ 1120338 h 1180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3733" h="1180064">
                <a:moveTo>
                  <a:pt x="0" y="870572"/>
                </a:moveTo>
                <a:cubicBezTo>
                  <a:pt x="197203" y="543900"/>
                  <a:pt x="394406" y="217228"/>
                  <a:pt x="546100" y="83172"/>
                </a:cubicBezTo>
                <a:cubicBezTo>
                  <a:pt x="697794" y="-50884"/>
                  <a:pt x="786694" y="2738"/>
                  <a:pt x="910166" y="66238"/>
                </a:cubicBezTo>
                <a:cubicBezTo>
                  <a:pt x="1033638" y="129738"/>
                  <a:pt x="1181805" y="281433"/>
                  <a:pt x="1286933" y="464172"/>
                </a:cubicBezTo>
                <a:cubicBezTo>
                  <a:pt x="1392061" y="646911"/>
                  <a:pt x="1394883" y="1076594"/>
                  <a:pt x="1540933" y="1162672"/>
                </a:cubicBezTo>
                <a:cubicBezTo>
                  <a:pt x="1686983" y="1248750"/>
                  <a:pt x="2027766" y="987694"/>
                  <a:pt x="2163233" y="980638"/>
                </a:cubicBezTo>
                <a:cubicBezTo>
                  <a:pt x="2298700" y="973582"/>
                  <a:pt x="2326216" y="1046960"/>
                  <a:pt x="2353733" y="1120338"/>
                </a:cubicBezTo>
              </a:path>
            </a:pathLst>
          </a:cu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9488809" y="2385921"/>
            <a:ext cx="128068" cy="1333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9552843" y="2571986"/>
            <a:ext cx="10257" cy="275354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9343491" y="54215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3630084" y="2593713"/>
            <a:ext cx="10257" cy="275354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8246935" y="1639479"/>
            <a:ext cx="130009" cy="12132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8641296" y="1441854"/>
            <a:ext cx="78006" cy="197625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8892834" y="1441854"/>
            <a:ext cx="0" cy="163615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flipH="1">
            <a:off x="9226482" y="1365296"/>
            <a:ext cx="1" cy="199917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H="1">
            <a:off x="9543305" y="1365296"/>
            <a:ext cx="16825" cy="183267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H="1">
            <a:off x="9888488" y="1373917"/>
            <a:ext cx="122268" cy="190925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H="1">
            <a:off x="10179116" y="1509587"/>
            <a:ext cx="190271" cy="14654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flipH="1">
            <a:off x="10356498" y="1742418"/>
            <a:ext cx="239535" cy="116926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30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98" y="1701718"/>
            <a:ext cx="5216701" cy="454226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0072" y="10265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Assessment – </a:t>
            </a:r>
            <a:br>
              <a:rPr lang="en-US" altLang="zh-TW" dirty="0" smtClean="0"/>
            </a:br>
            <a:r>
              <a:rPr lang="en-US" altLang="zh-TW" dirty="0" smtClean="0"/>
              <a:t>1. </a:t>
            </a:r>
            <a:r>
              <a:rPr lang="en-US" altLang="zh-TW" sz="4000" dirty="0" smtClean="0"/>
              <a:t>Minimum of Distance to Standard Results (Difference)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34" y="1990056"/>
            <a:ext cx="3963765" cy="396376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636934" y="1135834"/>
            <a:ext cx="1865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</a:rPr>
              <a:t>Accuracy?</a:t>
            </a:r>
          </a:p>
        </p:txBody>
      </p:sp>
    </p:spTree>
    <p:extLst>
      <p:ext uri="{BB962C8B-B14F-4D97-AF65-F5344CB8AC3E}">
        <p14:creationId xmlns:p14="http://schemas.microsoft.com/office/powerpoint/2010/main" val="67834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933" y="161925"/>
            <a:ext cx="10515600" cy="1325563"/>
          </a:xfrm>
        </p:spPr>
        <p:txBody>
          <a:bodyPr/>
          <a:lstStyle/>
          <a:p>
            <a:r>
              <a:rPr lang="en-US" altLang="zh-TW" dirty="0"/>
              <a:t>Assessment – </a:t>
            </a:r>
            <a:br>
              <a:rPr lang="en-US" altLang="zh-TW" dirty="0"/>
            </a:br>
            <a:r>
              <a:rPr lang="en-US" altLang="zh-TW" dirty="0" smtClean="0"/>
              <a:t>2. Minimum of Mean Square Error (MSE)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28" y="2053166"/>
            <a:ext cx="4127505" cy="41275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229" y="2053166"/>
            <a:ext cx="4164704" cy="417728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885229" y="1295400"/>
            <a:ext cx="5294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</a:rPr>
              <a:t>Linearity? </a:t>
            </a:r>
            <a:r>
              <a:rPr lang="en-US" altLang="zh-TW" sz="3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Need adjustment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13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79040" y="14668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dirty="0" smtClean="0"/>
              <a:t>4 Methods to Predict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400" dirty="0" smtClean="0">
                <a:latin typeface="+mj-lt"/>
                <a:sym typeface="Wingdings 2" panose="05020102010507070707" pitchFamily="18" charset="2"/>
              </a:rPr>
              <a:t> Regression</a:t>
            </a:r>
          </a:p>
          <a:p>
            <a:pPr marL="0" indent="0">
              <a:buNone/>
            </a:pPr>
            <a:r>
              <a:rPr lang="en-US" altLang="zh-TW" sz="4400" dirty="0" smtClean="0">
                <a:latin typeface="+mj-lt"/>
                <a:sym typeface="Wingdings 2" panose="05020102010507070707" pitchFamily="18" charset="2"/>
              </a:rPr>
              <a:t> SG smooth</a:t>
            </a:r>
            <a:endParaRPr lang="en-US" altLang="zh-TW" sz="4400" dirty="0">
              <a:latin typeface="+mj-lt"/>
              <a:sym typeface="Wingdings 2" panose="05020102010507070707" pitchFamily="18" charset="2"/>
            </a:endParaRPr>
          </a:p>
          <a:p>
            <a:pPr marL="0" indent="0">
              <a:buNone/>
            </a:pPr>
            <a:r>
              <a:rPr lang="en-US" altLang="zh-TW" sz="4400" dirty="0" smtClean="0">
                <a:latin typeface="+mj-lt"/>
                <a:sym typeface="Wingdings 2" panose="05020102010507070707" pitchFamily="18" charset="2"/>
              </a:rPr>
              <a:t> </a:t>
            </a:r>
            <a:r>
              <a:rPr lang="en-US" altLang="zh-TW" sz="4400" dirty="0" err="1" smtClean="0">
                <a:latin typeface="+mj-lt"/>
                <a:sym typeface="Wingdings 2" panose="05020102010507070707" pitchFamily="18" charset="2"/>
              </a:rPr>
              <a:t>B</a:t>
            </a:r>
            <a:r>
              <a:rPr lang="en-US" altLang="zh-TW" sz="4400" dirty="0" err="1">
                <a:latin typeface="+mj-lt"/>
              </a:rPr>
              <a:t>é</a:t>
            </a:r>
            <a:r>
              <a:rPr lang="en-US" altLang="zh-TW" sz="4400" dirty="0" err="1" smtClean="0">
                <a:latin typeface="+mj-lt"/>
                <a:sym typeface="Wingdings 2" panose="05020102010507070707" pitchFamily="18" charset="2"/>
              </a:rPr>
              <a:t>zier</a:t>
            </a:r>
            <a:r>
              <a:rPr lang="en-US" altLang="zh-TW" sz="4400" dirty="0" smtClean="0">
                <a:latin typeface="+mj-lt"/>
                <a:sym typeface="Wingdings 2" panose="05020102010507070707" pitchFamily="18" charset="2"/>
              </a:rPr>
              <a:t> Curve</a:t>
            </a:r>
          </a:p>
          <a:p>
            <a:pPr marL="0" indent="0">
              <a:buNone/>
            </a:pPr>
            <a:r>
              <a:rPr lang="en-US" altLang="zh-TW" sz="4400" dirty="0" smtClean="0">
                <a:latin typeface="+mj-lt"/>
                <a:sym typeface="Wingdings 2" panose="05020102010507070707" pitchFamily="18" charset="2"/>
              </a:rPr>
              <a:t> SG smooth + </a:t>
            </a:r>
            <a:r>
              <a:rPr lang="en-US" altLang="zh-TW" sz="4400" dirty="0" err="1" smtClean="0">
                <a:latin typeface="+mj-lt"/>
                <a:sym typeface="Wingdings 2" panose="05020102010507070707" pitchFamily="18" charset="2"/>
              </a:rPr>
              <a:t>B</a:t>
            </a:r>
            <a:r>
              <a:rPr lang="en-US" altLang="zh-TW" sz="4400" dirty="0" err="1">
                <a:latin typeface="+mj-lt"/>
              </a:rPr>
              <a:t>é</a:t>
            </a:r>
            <a:r>
              <a:rPr lang="en-US" altLang="zh-TW" sz="4400" dirty="0" err="1" smtClean="0">
                <a:latin typeface="+mj-lt"/>
                <a:sym typeface="Wingdings 2" panose="05020102010507070707" pitchFamily="18" charset="2"/>
              </a:rPr>
              <a:t>zier</a:t>
            </a:r>
            <a:endParaRPr lang="zh-TW" altLang="en-US" sz="4400" dirty="0">
              <a:latin typeface="+mj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73759" y="3092203"/>
            <a:ext cx="774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solidFill>
                  <a:srgbClr val="FF0000"/>
                </a:solidFill>
                <a:sym typeface="Wingdings 2" panose="05020102010507070707" pitchFamily="18" charset="2"/>
              </a:rPr>
              <a:t>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73760" y="3828574"/>
            <a:ext cx="774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solidFill>
                  <a:srgbClr val="FF0000"/>
                </a:solidFill>
                <a:sym typeface="Wingdings 2" panose="05020102010507070707" pitchFamily="18" charset="2"/>
              </a:rPr>
              <a:t>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06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1869</TotalTime>
  <Words>550</Words>
  <Application>Microsoft Office PowerPoint</Application>
  <PresentationFormat>寬螢幕</PresentationFormat>
  <Paragraphs>216</Paragraphs>
  <Slides>23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3" baseType="lpstr">
      <vt:lpstr>Helvetica Neue</vt:lpstr>
      <vt:lpstr>新細明體</vt:lpstr>
      <vt:lpstr>Arial</vt:lpstr>
      <vt:lpstr>Bell MT</vt:lpstr>
      <vt:lpstr>Calibri</vt:lpstr>
      <vt:lpstr>Calibri Light</vt:lpstr>
      <vt:lpstr>Cambria Math</vt:lpstr>
      <vt:lpstr>Wingdings</vt:lpstr>
      <vt:lpstr>Wingdings 2</vt:lpstr>
      <vt:lpstr>Office 佈景主題</vt:lpstr>
      <vt:lpstr>Progress Report</vt:lpstr>
      <vt:lpstr>Part A.  Voltage Setting of Mass Spectrometer</vt:lpstr>
      <vt:lpstr>Voltage Setting - DP, EP, CE, CXP</vt:lpstr>
      <vt:lpstr>Mass Spectrometer</vt:lpstr>
      <vt:lpstr>Prediction Strategy</vt:lpstr>
      <vt:lpstr>Prediction Optimal DP, CE, EP and CXP</vt:lpstr>
      <vt:lpstr>Assessment –  1. Minimum of Distance to Standard Results (Difference)</vt:lpstr>
      <vt:lpstr>Assessment –  2. Minimum of Mean Square Error (MSE)</vt:lpstr>
      <vt:lpstr>4 Methods to Predict</vt:lpstr>
      <vt:lpstr>Cubic Bézier Curve</vt:lpstr>
      <vt:lpstr>interpolation</vt:lpstr>
      <vt:lpstr>Cubic Bézier Curve</vt:lpstr>
      <vt:lpstr>Comparison b/t Cubic Bézier  &amp;  Microsoft Excel</vt:lpstr>
      <vt:lpstr>Established Packages</vt:lpstr>
      <vt:lpstr>Results - Prediction ability </vt:lpstr>
      <vt:lpstr>Results - Ramping vs Descend Ramping</vt:lpstr>
      <vt:lpstr>Results – Optimal Parameter applied</vt:lpstr>
      <vt:lpstr>Results – Optimal Parameter applied</vt:lpstr>
      <vt:lpstr>PowerPoint 簡報</vt:lpstr>
      <vt:lpstr>Part B. Shotgun Proteomics  - peptide p-value &amp; q-value</vt:lpstr>
      <vt:lpstr>Shotgun Proteomics</vt:lpstr>
      <vt:lpstr>PowerPoint 簡報</vt:lpstr>
      <vt:lpstr>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chienhua</dc:creator>
  <cp:lastModifiedBy>chienhua</cp:lastModifiedBy>
  <cp:revision>325</cp:revision>
  <dcterms:created xsi:type="dcterms:W3CDTF">2020-06-11T06:22:54Z</dcterms:created>
  <dcterms:modified xsi:type="dcterms:W3CDTF">2020-07-02T02:29:29Z</dcterms:modified>
</cp:coreProperties>
</file>